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"/>
  </p:notesMasterIdLst>
  <p:sldIdLst>
    <p:sldId id="256" r:id="rId2"/>
    <p:sldId id="257" r:id="rId3"/>
  </p:sldIdLst>
  <p:sldSz cx="15119350" cy="10691813"/>
  <p:notesSz cx="6858000" cy="9144000"/>
  <p:embeddedFontLst>
    <p:embeddedFont>
      <p:font typeface="Handlee" panose="020B0604020202020204" charset="0"/>
      <p:regular r:id="rId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368" y="67"/>
      </p:cViewPr>
      <p:guideLst>
        <p:guide orient="horz" pos="3368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1.fntdata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765" y="685800"/>
            <a:ext cx="4849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8b0ede3c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b8b0ede3c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15423" y="1547778"/>
            <a:ext cx="14089200" cy="4266600"/>
          </a:xfrm>
          <a:prstGeom prst="rect">
            <a:avLst/>
          </a:prstGeom>
        </p:spPr>
        <p:txBody>
          <a:bodyPr spcFirstLastPara="1" wrap="square" lIns="174750" tIns="174750" rIns="174750" bIns="1747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800"/>
              <a:buNone/>
              <a:defRPr sz="9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15409" y="5891409"/>
            <a:ext cx="14089200" cy="16479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515409" y="2299346"/>
            <a:ext cx="14089200" cy="4081500"/>
          </a:xfrm>
          <a:prstGeom prst="rect">
            <a:avLst/>
          </a:prstGeom>
        </p:spPr>
        <p:txBody>
          <a:bodyPr spcFirstLastPara="1" wrap="square" lIns="174750" tIns="174750" rIns="174750" bIns="1747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000"/>
              <a:buNone/>
              <a:defRPr sz="23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515409" y="6552657"/>
            <a:ext cx="14089200" cy="27036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450850" algn="ctr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marL="914400" lvl="1" indent="-3937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 algn="ctr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 algn="ctr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15409" y="4471058"/>
            <a:ext cx="14089200" cy="17499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45085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6614100" cy="71016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990583" y="2395696"/>
            <a:ext cx="6614100" cy="71016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515409" y="1154948"/>
            <a:ext cx="4643100" cy="1570500"/>
          </a:xfrm>
          <a:prstGeom prst="rect">
            <a:avLst/>
          </a:prstGeom>
        </p:spPr>
        <p:txBody>
          <a:bodyPr spcFirstLastPara="1" wrap="square" lIns="174750" tIns="174750" rIns="174750" bIns="1747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515409" y="2888617"/>
            <a:ext cx="4643100" cy="66087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810650" y="935745"/>
            <a:ext cx="10529400" cy="85041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1pPr>
            <a:lvl2pPr lvl="1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2pPr>
            <a:lvl3pPr lvl="2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3pPr>
            <a:lvl4pPr lvl="3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4pPr>
            <a:lvl5pPr lvl="4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5pPr>
            <a:lvl6pPr lvl="5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6pPr>
            <a:lvl7pPr lvl="6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7pPr>
            <a:lvl8pPr lvl="7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8pPr>
            <a:lvl9pPr lvl="8">
              <a:spcBef>
                <a:spcPts val="0"/>
              </a:spcBef>
              <a:spcAft>
                <a:spcPts val="0"/>
              </a:spcAft>
              <a:buSzPts val="9100"/>
              <a:buNone/>
              <a:defRPr sz="91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560000" y="-260"/>
            <a:ext cx="756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74750" tIns="174750" rIns="174750" bIns="1747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39016" y="2563450"/>
            <a:ext cx="6688800" cy="3081300"/>
          </a:xfrm>
          <a:prstGeom prst="rect">
            <a:avLst/>
          </a:prstGeom>
        </p:spPr>
        <p:txBody>
          <a:bodyPr spcFirstLastPara="1" wrap="square" lIns="174750" tIns="174750" rIns="174750" bIns="1747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1pPr>
            <a:lvl2pPr lvl="1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2pPr>
            <a:lvl3pPr lvl="2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3pPr>
            <a:lvl4pPr lvl="3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4pPr>
            <a:lvl5pPr lvl="4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5pPr>
            <a:lvl6pPr lvl="5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6pPr>
            <a:lvl7pPr lvl="6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7pPr>
            <a:lvl8pPr lvl="7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8pPr>
            <a:lvl9pPr lvl="8" algn="ctr">
              <a:spcBef>
                <a:spcPts val="0"/>
              </a:spcBef>
              <a:spcAft>
                <a:spcPts val="0"/>
              </a:spcAft>
              <a:buSzPts val="7900"/>
              <a:buNone/>
              <a:defRPr sz="79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439016" y="5826865"/>
            <a:ext cx="6688800" cy="2567100"/>
          </a:xfrm>
          <a:prstGeom prst="rect">
            <a:avLst/>
          </a:prstGeom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167677" y="1505164"/>
            <a:ext cx="6344700" cy="76815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marL="457200" lvl="0" indent="-450850">
              <a:spcBef>
                <a:spcPts val="0"/>
              </a:spcBef>
              <a:spcAft>
                <a:spcPts val="0"/>
              </a:spcAft>
              <a:buSzPts val="3500"/>
              <a:buChar char="●"/>
              <a:defRPr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5409" y="8794266"/>
            <a:ext cx="9919200" cy="12579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750" tIns="174750" rIns="174750" bIns="1747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14089200" cy="7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750" tIns="174750" rIns="174750" bIns="174750" anchor="t" anchorCtr="0">
            <a:normAutofit/>
          </a:bodyPr>
          <a:lstStyle>
            <a:lvl1pPr marL="457200" lvl="0" indent="-450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Char char="●"/>
              <a:defRPr sz="3500">
                <a:solidFill>
                  <a:schemeClr val="dk2"/>
                </a:solidFill>
              </a:defRPr>
            </a:lvl1pPr>
            <a:lvl2pPr marL="914400" lvl="1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2pPr>
            <a:lvl3pPr marL="1371600" lvl="2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3pPr>
            <a:lvl4pPr marL="1828800" lvl="3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4pPr>
            <a:lvl5pPr marL="2286000" lvl="4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5pPr>
            <a:lvl6pPr marL="2743200" lvl="5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6pPr>
            <a:lvl7pPr marL="3200400" lvl="6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7pPr>
            <a:lvl8pPr marL="3657600" lvl="7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8pPr>
            <a:lvl9pPr marL="4114800" lvl="8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2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4750" tIns="174750" rIns="174750" bIns="174750" anchor="ctr" anchorCtr="0">
            <a:normAutofit/>
          </a:bodyPr>
          <a:lstStyle>
            <a:lvl1pPr lvl="0" algn="r">
              <a:buNone/>
              <a:defRPr sz="1900">
                <a:solidFill>
                  <a:schemeClr val="dk2"/>
                </a:solidFill>
              </a:defRPr>
            </a:lvl1pPr>
            <a:lvl2pPr lvl="1" algn="r">
              <a:buNone/>
              <a:defRPr sz="1900">
                <a:solidFill>
                  <a:schemeClr val="dk2"/>
                </a:solidFill>
              </a:defRPr>
            </a:lvl2pPr>
            <a:lvl3pPr lvl="2" algn="r">
              <a:buNone/>
              <a:defRPr sz="1900">
                <a:solidFill>
                  <a:schemeClr val="dk2"/>
                </a:solidFill>
              </a:defRPr>
            </a:lvl3pPr>
            <a:lvl4pPr lvl="3" algn="r">
              <a:buNone/>
              <a:defRPr sz="1900">
                <a:solidFill>
                  <a:schemeClr val="dk2"/>
                </a:solidFill>
              </a:defRPr>
            </a:lvl4pPr>
            <a:lvl5pPr lvl="4" algn="r">
              <a:buNone/>
              <a:defRPr sz="1900">
                <a:solidFill>
                  <a:schemeClr val="dk2"/>
                </a:solidFill>
              </a:defRPr>
            </a:lvl5pPr>
            <a:lvl6pPr lvl="5" algn="r">
              <a:buNone/>
              <a:defRPr sz="1900">
                <a:solidFill>
                  <a:schemeClr val="dk2"/>
                </a:solidFill>
              </a:defRPr>
            </a:lvl6pPr>
            <a:lvl7pPr lvl="6" algn="r">
              <a:buNone/>
              <a:defRPr sz="1900">
                <a:solidFill>
                  <a:schemeClr val="dk2"/>
                </a:solidFill>
              </a:defRPr>
            </a:lvl7pPr>
            <a:lvl8pPr lvl="7" algn="r">
              <a:buNone/>
              <a:defRPr sz="1900">
                <a:solidFill>
                  <a:schemeClr val="dk2"/>
                </a:solidFill>
              </a:defRPr>
            </a:lvl8pPr>
            <a:lvl9pPr lvl="8" algn="r">
              <a:buNone/>
              <a:defRPr sz="19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27850" y="90875"/>
            <a:ext cx="8451900" cy="6609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74750" tIns="174750" rIns="174750" bIns="174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latin typeface="Handlee"/>
                <a:ea typeface="Handlee"/>
                <a:cs typeface="Handlee"/>
                <a:sym typeface="Handlee"/>
              </a:rPr>
              <a:t>FS2: Knowledge Organiser: Spring 2: Adventure above and under the clouds</a:t>
            </a:r>
            <a:endParaRPr sz="2500" u="sng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06775" y="812375"/>
            <a:ext cx="2638500" cy="7224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74750" tIns="174750" rIns="174750" bIns="1747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>
                <a:latin typeface="Handlee"/>
                <a:ea typeface="Handlee"/>
                <a:cs typeface="Handlee"/>
                <a:sym typeface="Handlee"/>
              </a:rPr>
              <a:t>Key Books this term:</a:t>
            </a:r>
            <a:r>
              <a:rPr lang="en-GB" sz="2400" u="sng">
                <a:latin typeface="Handlee"/>
                <a:ea typeface="Handlee"/>
                <a:cs typeface="Handlee"/>
                <a:sym typeface="Handlee"/>
              </a:rPr>
              <a:t> </a:t>
            </a:r>
            <a:endParaRPr sz="2400" u="sng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33125" y="3011575"/>
            <a:ext cx="2785800" cy="18777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The Sea of Tranquility / Goodnight Spaceman / Look Up</a:t>
            </a:r>
            <a:endParaRPr sz="11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Possible learning experiences: </a:t>
            </a:r>
            <a:endParaRPr sz="11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Immersive moon reading experience.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What is the moon? What is an astronaut?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Viewing footage of Apollo 11 and the first moon walk (comparing tv images to today)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Building and making rockets 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Rocket launching (thurst / gravity)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Bottle cap experiment (thrust / gravity)</a:t>
            </a:r>
            <a:endParaRPr sz="11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775" y="1595375"/>
            <a:ext cx="1073197" cy="12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500" y="2367199"/>
            <a:ext cx="534475" cy="5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125" y="4843275"/>
            <a:ext cx="1281697" cy="17084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414825" y="5215300"/>
            <a:ext cx="1505100" cy="9234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Key Vocabulary: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Astronaut, helmet, spacesuit, boots, belt, back pack, visor.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2650" y="1595375"/>
            <a:ext cx="1138301" cy="1251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6474" y="2326375"/>
            <a:ext cx="534475" cy="5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500" y="6782751"/>
            <a:ext cx="761800" cy="1142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216250" y="6464725"/>
            <a:ext cx="876300" cy="369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Tim Peake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35750" y="6868800"/>
            <a:ext cx="761800" cy="95129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1554500" y="6464725"/>
            <a:ext cx="986100" cy="369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Mae Jemison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273500" y="7925775"/>
            <a:ext cx="2267100" cy="9234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Tim Peake was the first British Astronaut in Space.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Mae Jemison was the first black woman astronaut in Space.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3275" y="1595375"/>
            <a:ext cx="1073200" cy="13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02000" y="2363294"/>
            <a:ext cx="534475" cy="52899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 txBox="1"/>
          <p:nvPr/>
        </p:nvSpPr>
        <p:spPr>
          <a:xfrm>
            <a:off x="4019125" y="1183100"/>
            <a:ext cx="5691600" cy="400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andlee"/>
                <a:ea typeface="Handlee"/>
                <a:cs typeface="Handlee"/>
                <a:sym typeface="Handlee"/>
              </a:rPr>
              <a:t>Possible lines of enquiry:</a:t>
            </a:r>
            <a:r>
              <a:rPr lang="en-GB">
                <a:latin typeface="Handlee"/>
                <a:ea typeface="Handlee"/>
                <a:cs typeface="Handlee"/>
                <a:sym typeface="Handlee"/>
              </a:rPr>
              <a:t> Space, our local world, recycling, Easter.</a:t>
            </a: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79425" y="1574863"/>
            <a:ext cx="1433475" cy="129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679750" y="2325035"/>
            <a:ext cx="534475" cy="52367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3"/>
          <p:cNvSpPr txBox="1"/>
          <p:nvPr/>
        </p:nvSpPr>
        <p:spPr>
          <a:xfrm>
            <a:off x="5904225" y="3068725"/>
            <a:ext cx="3669000" cy="14469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Somebody Swallowed Stanley </a:t>
            </a:r>
            <a:endParaRPr sz="11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Possible learning experiences: </a:t>
            </a:r>
            <a:endParaRPr sz="11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Sorting materials - recyclable, biodegradable, non recyclable.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Litter walk of local area using maps to direct.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Writing a litter song / poem and perform.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Independently access the features of a non-fiction book.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24075" y="1577939"/>
            <a:ext cx="1281700" cy="128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971300" y="2318224"/>
            <a:ext cx="534475" cy="53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490125" y="3690687"/>
            <a:ext cx="1771501" cy="277403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" name="Google Shape;77;p13"/>
          <p:cNvSpPr txBox="1"/>
          <p:nvPr/>
        </p:nvSpPr>
        <p:spPr>
          <a:xfrm>
            <a:off x="3363150" y="3068725"/>
            <a:ext cx="2181300" cy="554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Rocket launch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- this is when a rocket takes off towards space.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8" name="Google Shape;78;p13"/>
          <p:cNvSpPr txBox="1"/>
          <p:nvPr/>
        </p:nvSpPr>
        <p:spPr>
          <a:xfrm>
            <a:off x="2950200" y="6583675"/>
            <a:ext cx="2876700" cy="1293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Gravity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- force that pulls objects toward each other. Earth's gravity is what keeps you on the ground and what makes things fall.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Thrust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is the force which moves the rocket through the air, and through space.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79" name="Google Shape;79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944025" y="6464725"/>
            <a:ext cx="5616149" cy="38738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 txBox="1"/>
          <p:nvPr/>
        </p:nvSpPr>
        <p:spPr>
          <a:xfrm>
            <a:off x="5944025" y="4719550"/>
            <a:ext cx="3749400" cy="554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Recycling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is the process of converting waste materials into new materials and objects.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81" name="Google Shape;81;p13"/>
          <p:cNvSpPr txBox="1"/>
          <p:nvPr/>
        </p:nvSpPr>
        <p:spPr>
          <a:xfrm>
            <a:off x="5944025" y="5538700"/>
            <a:ext cx="3320700" cy="554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check your recycling at home? Is it sorted correctly?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544450" y="5538700"/>
            <a:ext cx="471400" cy="4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740500" y="8174617"/>
            <a:ext cx="2416350" cy="181225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941252" y="9095175"/>
            <a:ext cx="657425" cy="6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1149588" y="9799625"/>
            <a:ext cx="1838700" cy="554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Scan to visit the National Space Centre in Leicester.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290325" y="9309800"/>
            <a:ext cx="471400" cy="4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9789675" y="293574"/>
            <a:ext cx="1390650" cy="13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600800" y="1079841"/>
            <a:ext cx="579525" cy="6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11386613" y="548963"/>
            <a:ext cx="2785800" cy="1446900"/>
          </a:xfrm>
          <a:prstGeom prst="rect">
            <a:avLst/>
          </a:prstGeom>
          <a:solidFill>
            <a:srgbClr val="EFEFE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We’re going on an egg hunt </a:t>
            </a:r>
            <a:endParaRPr sz="11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Possible learning experiences: </a:t>
            </a:r>
            <a:endParaRPr sz="11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Learning about Easter / signs of spring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Outdoor numbered egg hunt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Designing repeating patterned egg designs.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Design a parachute to save an egg.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896875" y="2374500"/>
            <a:ext cx="4953849" cy="34022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11735825" y="7200975"/>
            <a:ext cx="3114900" cy="25551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andlee"/>
              <a:buAutoNum type="arabicParenR"/>
            </a:pPr>
            <a:r>
              <a:rPr lang="en-GB">
                <a:latin typeface="Handlee"/>
                <a:ea typeface="Handlee"/>
                <a:cs typeface="Handlee"/>
                <a:sym typeface="Handlee"/>
              </a:rPr>
              <a:t>Retell stories in the correct sequence, draw on language patterns of stories.</a:t>
            </a:r>
            <a:endParaRPr>
              <a:latin typeface="Handlee"/>
              <a:ea typeface="Handlee"/>
              <a:cs typeface="Handlee"/>
              <a:sym typeface="Handle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andlee"/>
              <a:buAutoNum type="arabicParenR"/>
            </a:pPr>
            <a:r>
              <a:rPr lang="en-GB">
                <a:latin typeface="Handlee"/>
                <a:ea typeface="Handlee"/>
                <a:cs typeface="Handlee"/>
                <a:sym typeface="Handlee"/>
              </a:rPr>
              <a:t>Say how they feel about stories and poems, what parts of the story they liked or disliked, can identify favourite characters, events, or settings and why.</a:t>
            </a:r>
            <a:endParaRPr>
              <a:latin typeface="Handlee"/>
              <a:ea typeface="Handlee"/>
              <a:cs typeface="Handlee"/>
              <a:sym typeface="Handle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andlee"/>
              <a:buAutoNum type="arabicParenR"/>
            </a:pPr>
            <a:r>
              <a:rPr lang="en-GB">
                <a:latin typeface="Handlee"/>
                <a:ea typeface="Handlee"/>
                <a:cs typeface="Handlee"/>
                <a:sym typeface="Handlee"/>
              </a:rPr>
              <a:t>Innovate a well-known story with support.</a:t>
            </a:r>
            <a:endParaRPr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2" name="Google Shape;92;p13"/>
          <p:cNvSpPr txBox="1"/>
          <p:nvPr/>
        </p:nvSpPr>
        <p:spPr>
          <a:xfrm>
            <a:off x="11560175" y="6551775"/>
            <a:ext cx="3320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andlee"/>
                <a:ea typeface="Handlee"/>
                <a:cs typeface="Handlee"/>
                <a:sym typeface="Handlee"/>
              </a:rPr>
              <a:t>Developing our understanding and love of story!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2928925" y="654025"/>
            <a:ext cx="663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latin typeface="Handlee"/>
                <a:ea typeface="Handlee"/>
                <a:cs typeface="Handlee"/>
                <a:sym typeface="Handlee"/>
              </a:rPr>
              <a:t>Why is space exploration important? </a:t>
            </a:r>
            <a:endParaRPr sz="2200" b="1"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/>
        </p:nvSpPr>
        <p:spPr>
          <a:xfrm>
            <a:off x="7073900" y="6611750"/>
            <a:ext cx="7831500" cy="3955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u="sng">
                <a:latin typeface="Handlee"/>
                <a:ea typeface="Handlee"/>
                <a:cs typeface="Handlee"/>
                <a:sym typeface="Handlee"/>
              </a:rPr>
              <a:t>Literacy: Writing</a:t>
            </a:r>
            <a:endParaRPr sz="17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Begin to orally compose and write a simple sentence with support </a:t>
            </a:r>
            <a:endParaRPr sz="18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11720750" y="126350"/>
            <a:ext cx="3086700" cy="6341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latin typeface="Handlee"/>
                <a:ea typeface="Handlee"/>
                <a:cs typeface="Handlee"/>
                <a:sym typeface="Handlee"/>
              </a:rPr>
              <a:t>Expressive Arts and Design:</a:t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Painting: Jackson Pollock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Music: Pitch </a:t>
            </a:r>
            <a:endParaRPr sz="12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Rhythm - Rhythm is what makes music move and flow. Rhythm is made up of sounds and silences. </a:t>
            </a:r>
            <a:endParaRPr sz="12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sing broadly in tune with a limited pitch range.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create music, and suggest symbols to represent sounds.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record and comment on my voice and others.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191675" y="150450"/>
            <a:ext cx="4437300" cy="2709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latin typeface="Handlee"/>
                <a:ea typeface="Handlee"/>
                <a:cs typeface="Handlee"/>
                <a:sym typeface="Handlee"/>
              </a:rPr>
              <a:t>Physical Development: Gross and Fine motor Skill</a:t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Squiggle Wiggle -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Gross and fine motor movement. </a:t>
            </a:r>
            <a:r>
              <a:rPr lang="en-GB" sz="1600">
                <a:latin typeface="Handlee"/>
                <a:ea typeface="Handlee"/>
                <a:cs typeface="Handlee"/>
                <a:sym typeface="Handlee"/>
              </a:rPr>
              <a:t> </a:t>
            </a: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Physical Development - 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PE: Ball skills and games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 can throw underarm, throw an object at a target and catch using two hands. I can bounce and kick a ball and use equipment to control a ball.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What happens to our bodies when we exercise? We breathe more quickly, our heart beats faster and we get hotter.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                                                                    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213996" y="6588650"/>
            <a:ext cx="6676800" cy="3632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latin typeface="Handlee"/>
                <a:ea typeface="Handlee"/>
                <a:cs typeface="Handlee"/>
                <a:sym typeface="Handlee"/>
              </a:rPr>
              <a:t>Literacy: Reading </a:t>
            </a: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10700" y="8096964"/>
            <a:ext cx="1035165" cy="9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250" y="7047237"/>
            <a:ext cx="809050" cy="96142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1184500" y="6988775"/>
            <a:ext cx="1923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Oral Segmenting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- this is when you split a word up into its individual sounds (c-a-t). We call this ‘robot talk’.</a:t>
            </a:r>
            <a:endParaRPr sz="1200"/>
          </a:p>
        </p:txBody>
      </p:sp>
      <p:sp>
        <p:nvSpPr>
          <p:cNvPr id="108" name="Google Shape;108;p14"/>
          <p:cNvSpPr txBox="1"/>
          <p:nvPr/>
        </p:nvSpPr>
        <p:spPr>
          <a:xfrm>
            <a:off x="1240975" y="8096963"/>
            <a:ext cx="1923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Oral blending -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this is when you blend the sounds together to say the word (cat).</a:t>
            </a:r>
            <a:r>
              <a:rPr lang="en-GB" sz="1200" u="sng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We use a blending arm motion from left to right to help blend the sounds together.</a:t>
            </a:r>
            <a:endParaRPr sz="1200"/>
          </a:p>
        </p:txBody>
      </p:sp>
      <p:pic>
        <p:nvPicPr>
          <p:cNvPr id="109" name="Google Shape;10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51613" y="10046100"/>
            <a:ext cx="385475" cy="3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/>
          <p:nvPr/>
        </p:nvSpPr>
        <p:spPr>
          <a:xfrm>
            <a:off x="3217313" y="6698100"/>
            <a:ext cx="351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andlee"/>
                <a:ea typeface="Handlee"/>
                <a:cs typeface="Handlee"/>
                <a:sym typeface="Handlee"/>
              </a:rPr>
              <a:t>Continue to learn Phase 3 sounds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3217315" y="8128363"/>
            <a:ext cx="3519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Using our phonics to help us read: </a:t>
            </a:r>
            <a:endParaRPr sz="12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Blend and segment known sounds for reading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Read simple phrases and sentences made up of words with known letter–sound correspondences and, where necessary, a few exception words.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2777525" y="9574513"/>
            <a:ext cx="240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Trigraph: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three letters that make one sound.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313900" y="9574513"/>
            <a:ext cx="2408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Digraph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: two letters that make one sound.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7143413" y="8297925"/>
            <a:ext cx="1923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latin typeface="Handlee"/>
                <a:ea typeface="Handlee"/>
                <a:cs typeface="Handlee"/>
                <a:sym typeface="Handlee"/>
              </a:rPr>
              <a:t>The fish and chips are on the dish.</a:t>
            </a:r>
            <a:endParaRPr sz="1800" u="sng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9066425" y="7229325"/>
            <a:ext cx="2298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Orally compose (say) a phrase  /sentence.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Tap, clap, stomp.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Count how many words.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Handlee"/>
              <a:buAutoNum type="arabicParenR"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Say first word / robot the word / write the word.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11720750" y="10043925"/>
            <a:ext cx="3086700" cy="3693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practise ascenders and descenders?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17" name="Google Shape;117;p14"/>
          <p:cNvSpPr txBox="1"/>
          <p:nvPr/>
        </p:nvSpPr>
        <p:spPr>
          <a:xfrm>
            <a:off x="199175" y="3047600"/>
            <a:ext cx="2864100" cy="240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u="sng">
                <a:latin typeface="Handlee"/>
                <a:ea typeface="Handlee"/>
                <a:cs typeface="Handlee"/>
                <a:sym typeface="Handlee"/>
              </a:rPr>
              <a:t>Religious Education</a:t>
            </a:r>
            <a:endParaRPr sz="1200" b="1" u="sng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Celebration: Why do hindu’s celebrate Holi? </a:t>
            </a:r>
            <a:endParaRPr sz="12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Signs of Spring: What is spring? </a:t>
            </a:r>
            <a:endParaRPr sz="12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Looking for the signs of spring on a spring walk: Going on a spring hunt!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Ipads; take photos of the signs of spring using a check-list.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The Easter Story: Who is Jesus?</a:t>
            </a:r>
            <a:endParaRPr sz="12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We will learn about why we celebrate Easter. 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8687" y="2872107"/>
            <a:ext cx="1676300" cy="199731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9" name="Google Shape;119;p14"/>
          <p:cNvSpPr txBox="1"/>
          <p:nvPr/>
        </p:nvSpPr>
        <p:spPr>
          <a:xfrm>
            <a:off x="139100" y="5387473"/>
            <a:ext cx="4509300" cy="1139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andlee"/>
                <a:ea typeface="Handlee"/>
                <a:cs typeface="Handlee"/>
                <a:sym typeface="Handlee"/>
              </a:rPr>
              <a:t>Jigsaw</a:t>
            </a:r>
            <a:r>
              <a:rPr lang="en-GB" sz="1100" b="1" u="sng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:</a:t>
            </a:r>
            <a:r>
              <a:rPr lang="en-GB" sz="11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 Dreams and goals: Setting a goal! </a:t>
            </a:r>
            <a:endParaRPr sz="1100" b="1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Mental Well being: What does it mean to feel proud?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Everyone’s Welcome: </a:t>
            </a:r>
            <a:r>
              <a:rPr lang="en-GB" sz="12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rPr>
              <a:t>Blue Chameleon</a:t>
            </a: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20" name="Google Shape;120;p14" descr="See the source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83225" y="673526"/>
            <a:ext cx="1175400" cy="9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 txBox="1"/>
          <p:nvPr/>
        </p:nvSpPr>
        <p:spPr>
          <a:xfrm>
            <a:off x="13027125" y="673725"/>
            <a:ext cx="1676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He was an </a:t>
            </a: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abstract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artist which means he used shapes and colours rather than painting real things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22" name="Google Shape;122;p14" descr="Jackson Pollock Birthday: Jackson Pollock Birthday: com/jackson-pollock-birthday ... : Jackson ..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23675" y="1781925"/>
            <a:ext cx="1478700" cy="7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4"/>
          <p:cNvSpPr txBox="1"/>
          <p:nvPr/>
        </p:nvSpPr>
        <p:spPr>
          <a:xfrm>
            <a:off x="13224825" y="1703000"/>
            <a:ext cx="1478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Pollock invented ‘</a:t>
            </a: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paint dripping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’. He used different tools to </a:t>
            </a: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drip, pour and splatter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 paint onto the canvas from above.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11710025" y="310770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We will be exploring painting using tools to drip, pour and splatter. 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Handlee"/>
                <a:ea typeface="Handlee"/>
                <a:cs typeface="Handlee"/>
                <a:sym typeface="Handlee"/>
              </a:rPr>
              <a:t>Collaborative painting </a:t>
            </a: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- movement and feeling to music and creating a space backdrop.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cxnSp>
        <p:nvCxnSpPr>
          <p:cNvPr id="125" name="Google Shape;125;p14"/>
          <p:cNvCxnSpPr/>
          <p:nvPr/>
        </p:nvCxnSpPr>
        <p:spPr>
          <a:xfrm>
            <a:off x="349250" y="812175"/>
            <a:ext cx="324000" cy="333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" name="Google Shape;126;p14"/>
          <p:cNvCxnSpPr/>
          <p:nvPr/>
        </p:nvCxnSpPr>
        <p:spPr>
          <a:xfrm>
            <a:off x="598963" y="812175"/>
            <a:ext cx="324000" cy="333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" name="Google Shape;127;p14"/>
          <p:cNvCxnSpPr/>
          <p:nvPr/>
        </p:nvCxnSpPr>
        <p:spPr>
          <a:xfrm>
            <a:off x="850425" y="812175"/>
            <a:ext cx="324000" cy="333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" name="Google Shape;128;p14"/>
          <p:cNvCxnSpPr/>
          <p:nvPr/>
        </p:nvCxnSpPr>
        <p:spPr>
          <a:xfrm flipH="1">
            <a:off x="1800800" y="787950"/>
            <a:ext cx="327600" cy="314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4"/>
          <p:cNvCxnSpPr/>
          <p:nvPr/>
        </p:nvCxnSpPr>
        <p:spPr>
          <a:xfrm flipH="1">
            <a:off x="1972250" y="787950"/>
            <a:ext cx="327600" cy="314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4"/>
          <p:cNvCxnSpPr/>
          <p:nvPr/>
        </p:nvCxnSpPr>
        <p:spPr>
          <a:xfrm flipH="1">
            <a:off x="2203475" y="821625"/>
            <a:ext cx="327600" cy="314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4"/>
          <p:cNvCxnSpPr/>
          <p:nvPr/>
        </p:nvCxnSpPr>
        <p:spPr>
          <a:xfrm>
            <a:off x="2893325" y="812175"/>
            <a:ext cx="324000" cy="333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4"/>
          <p:cNvCxnSpPr/>
          <p:nvPr/>
        </p:nvCxnSpPr>
        <p:spPr>
          <a:xfrm flipH="1">
            <a:off x="2891525" y="821625"/>
            <a:ext cx="327600" cy="314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" name="Google Shape;133;p14"/>
          <p:cNvSpPr txBox="1"/>
          <p:nvPr/>
        </p:nvSpPr>
        <p:spPr>
          <a:xfrm>
            <a:off x="3463925" y="783600"/>
            <a:ext cx="1035300" cy="3693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Diagonal lines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56401" y="5882425"/>
            <a:ext cx="485450" cy="48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55158" y="7108275"/>
            <a:ext cx="3086701" cy="103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17313" y="9169800"/>
            <a:ext cx="2562384" cy="369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7" name="Google Shape;137;p14"/>
          <p:cNvSpPr txBox="1"/>
          <p:nvPr/>
        </p:nvSpPr>
        <p:spPr>
          <a:xfrm>
            <a:off x="11559500" y="6698100"/>
            <a:ext cx="3265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Spell to write VC, CVC and CVCC words independently using Phase 2 and phase 3 graphemes.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Spell some irregular common (tricky) words e.g., the, to, no, go independently.</a:t>
            </a:r>
            <a:endParaRPr/>
          </a:p>
        </p:txBody>
      </p:sp>
      <p:pic>
        <p:nvPicPr>
          <p:cNvPr id="138" name="Google Shape;138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93250" y="7229330"/>
            <a:ext cx="1478700" cy="96464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9" name="Google Shape;139;p14"/>
          <p:cNvSpPr txBox="1"/>
          <p:nvPr/>
        </p:nvSpPr>
        <p:spPr>
          <a:xfrm>
            <a:off x="11552550" y="7907650"/>
            <a:ext cx="3255000" cy="738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Holds a pencil effectively to form recognisable letters. Know how to form clear ascenders and descenders.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40" name="Google Shape;140;p14"/>
          <p:cNvSpPr txBox="1"/>
          <p:nvPr/>
        </p:nvSpPr>
        <p:spPr>
          <a:xfrm>
            <a:off x="12371700" y="8747900"/>
            <a:ext cx="2338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latin typeface="Handlee"/>
                <a:ea typeface="Handlee"/>
                <a:cs typeface="Handlee"/>
                <a:sym typeface="Handlee"/>
              </a:rPr>
              <a:t>b   d   h   k   l   t</a:t>
            </a:r>
            <a:endParaRPr sz="2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12693950" y="9291050"/>
            <a:ext cx="192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latin typeface="Handlee"/>
                <a:ea typeface="Handlee"/>
                <a:cs typeface="Handlee"/>
                <a:sym typeface="Handlee"/>
              </a:rPr>
              <a:t>      j   p  q  y</a:t>
            </a:r>
            <a:endParaRPr sz="2700">
              <a:latin typeface="Handlee"/>
              <a:ea typeface="Handlee"/>
              <a:cs typeface="Handlee"/>
              <a:sym typeface="Handlee"/>
            </a:endParaRPr>
          </a:p>
        </p:txBody>
      </p:sp>
      <p:cxnSp>
        <p:nvCxnSpPr>
          <p:cNvPr id="142" name="Google Shape;142;p14"/>
          <p:cNvCxnSpPr/>
          <p:nvPr/>
        </p:nvCxnSpPr>
        <p:spPr>
          <a:xfrm>
            <a:off x="12371700" y="9169800"/>
            <a:ext cx="2338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" name="Google Shape;143;p14"/>
          <p:cNvCxnSpPr/>
          <p:nvPr/>
        </p:nvCxnSpPr>
        <p:spPr>
          <a:xfrm>
            <a:off x="12278750" y="9703200"/>
            <a:ext cx="2338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14"/>
          <p:cNvSpPr txBox="1"/>
          <p:nvPr/>
        </p:nvSpPr>
        <p:spPr>
          <a:xfrm>
            <a:off x="12760625" y="9348200"/>
            <a:ext cx="385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latin typeface="Handlee"/>
                <a:ea typeface="Handlee"/>
                <a:cs typeface="Handlee"/>
                <a:sym typeface="Handlee"/>
              </a:rPr>
              <a:t>f</a:t>
            </a:r>
            <a:endParaRPr sz="2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45" name="Google Shape;145;p14"/>
          <p:cNvSpPr txBox="1"/>
          <p:nvPr/>
        </p:nvSpPr>
        <p:spPr>
          <a:xfrm>
            <a:off x="10878650" y="8912663"/>
            <a:ext cx="1400100" cy="400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andlee"/>
                <a:ea typeface="Handlee"/>
                <a:cs typeface="Handlee"/>
                <a:sym typeface="Handlee"/>
              </a:rPr>
              <a:t>ascenders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10878650" y="9479375"/>
            <a:ext cx="1400100" cy="400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Handlee"/>
                <a:ea typeface="Handlee"/>
                <a:cs typeface="Handlee"/>
                <a:sym typeface="Handlee"/>
              </a:rPr>
              <a:t>descenders</a:t>
            </a:r>
            <a:endParaRPr b="1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47" name="Google Shape;147;p14"/>
          <p:cNvSpPr txBox="1"/>
          <p:nvPr/>
        </p:nvSpPr>
        <p:spPr>
          <a:xfrm>
            <a:off x="7655250" y="9387800"/>
            <a:ext cx="3086700" cy="9234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design and write a card for a friend?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write simple instructions to make your favourite food?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Handlee"/>
                <a:ea typeface="Handlee"/>
                <a:cs typeface="Handlee"/>
                <a:sym typeface="Handlee"/>
              </a:rPr>
              <a:t>Can you write a daily diary?</a:t>
            </a:r>
            <a:endParaRPr sz="12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48" name="Google Shape;14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7713" y="9520738"/>
            <a:ext cx="385475" cy="3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16824" y="6698099"/>
            <a:ext cx="619500" cy="63220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4"/>
          <p:cNvSpPr txBox="1"/>
          <p:nvPr/>
        </p:nvSpPr>
        <p:spPr>
          <a:xfrm>
            <a:off x="6105525" y="7334250"/>
            <a:ext cx="704400" cy="861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Handlee"/>
                <a:ea typeface="Handlee"/>
                <a:cs typeface="Handlee"/>
                <a:sym typeface="Handlee"/>
              </a:rPr>
              <a:t>Scan to hear Phase 3 sounds.</a:t>
            </a:r>
            <a:endParaRPr sz="11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51" name="Google Shape;15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5125" y="8094625"/>
            <a:ext cx="385475" cy="3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3963" y="6034513"/>
            <a:ext cx="385475" cy="3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90226" y="150450"/>
            <a:ext cx="6769276" cy="6250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988</Words>
  <Application>Microsoft Office PowerPoint</Application>
  <PresentationFormat>Custom</PresentationFormat>
  <Paragraphs>150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Handlee</vt:lpstr>
      <vt:lpstr>Simple Light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Daniel McFarland</cp:lastModifiedBy>
  <cp:revision>1</cp:revision>
  <dcterms:modified xsi:type="dcterms:W3CDTF">2022-05-30T11:48:01Z</dcterms:modified>
</cp:coreProperties>
</file>